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y="5143500" cx="9144000"/>
  <p:notesSz cx="6858000" cy="9144000"/>
  <p:embeddedFontLst>
    <p:embeddedFont>
      <p:font typeface="Proxima Nova"/>
      <p:regular r:id="rId52"/>
      <p:bold r:id="rId53"/>
      <p:italic r:id="rId54"/>
      <p:boldItalic r:id="rId55"/>
    </p:embeddedFont>
    <p:embeddedFont>
      <p:font typeface="Roboto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1889363-11E5-4DA2-899B-CD5586FF1351}">
  <a:tblStyle styleId="{51889363-11E5-4DA2-899B-CD5586FF13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6656B30F-B3A0-4906-898C-7F5F6556F42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57EC0914-3153-48BE-A1C8-5D364835F5C4}" styleName="Table_2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31BE3D46-2D93-4AD4-BC4E-1E106AE69971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ProximaNova-bold.fntdata"/><Relationship Id="rId52" Type="http://schemas.openxmlformats.org/officeDocument/2006/relationships/font" Target="fonts/ProximaNova-regular.fntdata"/><Relationship Id="rId11" Type="http://schemas.openxmlformats.org/officeDocument/2006/relationships/slide" Target="slides/slide5.xml"/><Relationship Id="rId55" Type="http://schemas.openxmlformats.org/officeDocument/2006/relationships/font" Target="fonts/ProximaNova-boldItalic.fntdata"/><Relationship Id="rId10" Type="http://schemas.openxmlformats.org/officeDocument/2006/relationships/slide" Target="slides/slide4.xml"/><Relationship Id="rId54" Type="http://schemas.openxmlformats.org/officeDocument/2006/relationships/font" Target="fonts/ProximaNova-italic.fntdata"/><Relationship Id="rId13" Type="http://schemas.openxmlformats.org/officeDocument/2006/relationships/slide" Target="slides/slide7.xml"/><Relationship Id="rId57" Type="http://schemas.openxmlformats.org/officeDocument/2006/relationships/font" Target="fonts/Roboto-bold.fntdata"/><Relationship Id="rId12" Type="http://schemas.openxmlformats.org/officeDocument/2006/relationships/slide" Target="slides/slide6.xml"/><Relationship Id="rId56" Type="http://schemas.openxmlformats.org/officeDocument/2006/relationships/font" Target="fonts/Roboto-regular.fntdata"/><Relationship Id="rId15" Type="http://schemas.openxmlformats.org/officeDocument/2006/relationships/slide" Target="slides/slide9.xml"/><Relationship Id="rId59" Type="http://schemas.openxmlformats.org/officeDocument/2006/relationships/font" Target="fonts/Roboto-boldItalic.fntdata"/><Relationship Id="rId14" Type="http://schemas.openxmlformats.org/officeDocument/2006/relationships/slide" Target="slides/slide8.xml"/><Relationship Id="rId58" Type="http://schemas.openxmlformats.org/officeDocument/2006/relationships/font" Target="fonts/Robot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ec71b2ae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dec71b2ae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840cebf6c_3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b840cebf6c_3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ec71b2a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ec71b2a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b840cebf6c_3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b840cebf6c_3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dbd03fe6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dbd03fe6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840cebf6c_3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b840cebf6c_3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f18c36a6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df18c36a6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f2a68f2f2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df2a68f2f2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dbd03fe6b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dbd03fe6b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bd03fe6b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bd03fe6b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dfbf506ec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dfbf506ec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dbd03fe6b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dbd03fe6b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bd03fe6b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bd03fe6b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b840cebf6c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b840cebf6c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df2a68f2f2_3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df2a68f2f2_3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b840cebf6c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b840cebf6c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df5842fba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df5842fba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de7a229c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de7a229c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bd03fe6b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bd03fe6b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dbc0b930f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dbc0b930f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df2e9642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df2e9642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bc0b930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bc0b930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de7a229c7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de7a229c7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de7a229c7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de7a229c7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df5842fba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df5842fba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de7a229c7d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de7a229c7d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df2e9ee8a3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df2e9ee8a3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de7a229c7d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de7a229c7d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e6246ab32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e6246ab32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b840cebf6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b840cebf6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e6246ab32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e6246ab32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df2a68f2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df2a68f2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Record for postman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bc0b930f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bc0b930f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b840cebf6c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b840cebf6c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df2e9ee8a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df2e9ee8a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df2a68f2f2_7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df2a68f2f2_7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b840cebf6c_1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b840cebf6c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b840cebf6c_1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b840cebf6c_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dbc0b930f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dbc0b930f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bc0b930f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bc0b930f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bc0b930f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bc0b930f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f2e96423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df2e96423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bc0b930f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bc0b930f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bc0b930f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bc0b930f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8.jpg"/><Relationship Id="rId5" Type="http://schemas.openxmlformats.org/officeDocument/2006/relationships/image" Target="../media/image13.jpg"/><Relationship Id="rId6" Type="http://schemas.openxmlformats.org/officeDocument/2006/relationships/image" Target="../media/image15.jpg"/><Relationship Id="rId7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14.jpg"/><Relationship Id="rId5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image" Target="../media/image29.png"/><Relationship Id="rId5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Relationship Id="rId4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1.png"/><Relationship Id="rId5" Type="http://schemas.openxmlformats.org/officeDocument/2006/relationships/image" Target="../media/image6.jpg"/><Relationship Id="rId6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jp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g"/><Relationship Id="rId4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jpg"/><Relationship Id="rId4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g"/><Relationship Id="rId4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jpg"/><Relationship Id="rId4" Type="http://schemas.openxmlformats.org/officeDocument/2006/relationships/image" Target="../media/image21.jpg"/><Relationship Id="rId5" Type="http://schemas.openxmlformats.org/officeDocument/2006/relationships/image" Target="../media/image23.jpg"/><Relationship Id="rId6" Type="http://schemas.openxmlformats.org/officeDocument/2006/relationships/image" Target="../media/image28.jpg"/><Relationship Id="rId7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Relationship Id="rId4" Type="http://schemas.openxmlformats.org/officeDocument/2006/relationships/image" Target="../media/image39.png"/><Relationship Id="rId5" Type="http://schemas.openxmlformats.org/officeDocument/2006/relationships/image" Target="../media/image35.png"/><Relationship Id="rId6" Type="http://schemas.openxmlformats.org/officeDocument/2006/relationships/image" Target="../media/image3.jpg"/><Relationship Id="rId7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image" Target="../media/image43.png"/><Relationship Id="rId5" Type="http://schemas.openxmlformats.org/officeDocument/2006/relationships/image" Target="../media/image53.png"/><Relationship Id="rId6" Type="http://schemas.openxmlformats.org/officeDocument/2006/relationships/image" Target="../media/image36.png"/><Relationship Id="rId7" Type="http://schemas.openxmlformats.org/officeDocument/2006/relationships/image" Target="../media/image1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docs.google.com/drawings/d/1rNjO4dGkh_cMI8-QVlC6OcQFgnC-IUxQL3BK0vd0hO8/edit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Relationship Id="rId4" Type="http://schemas.openxmlformats.org/officeDocument/2006/relationships/image" Target="../media/image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5" Type="http://schemas.openxmlformats.org/officeDocument/2006/relationships/image" Target="../media/image49.png"/><Relationship Id="rId6" Type="http://schemas.openxmlformats.org/officeDocument/2006/relationships/image" Target="../media/image4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.png"/><Relationship Id="rId4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5" Type="http://schemas.openxmlformats.org/officeDocument/2006/relationships/image" Target="../media/image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Relationship Id="rId4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HotBox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11700" y="3116825"/>
            <a:ext cx="8520600" cy="10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Final Presentation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Group 14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  <p:sp>
        <p:nvSpPr>
          <p:cNvPr id="135" name="Google Shape;135;p22"/>
          <p:cNvSpPr txBox="1"/>
          <p:nvPr/>
        </p:nvSpPr>
        <p:spPr>
          <a:xfrm>
            <a:off x="311700" y="1017725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Microcontroller selection</a:t>
            </a:r>
            <a:endParaRPr sz="1100">
              <a:solidFill>
                <a:srgbClr val="666666"/>
              </a:solidFill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 rotWithShape="1">
          <a:blip r:embed="rId3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4613" y="1421746"/>
            <a:ext cx="4227676" cy="28177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8" name="Google Shape;138;p22"/>
          <p:cNvGraphicFramePr/>
          <p:nvPr/>
        </p:nvGraphicFramePr>
        <p:xfrm>
          <a:off x="379975" y="142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{51889363-11E5-4DA2-899B-CD5586FF1351}</a:tableStyleId>
              </a:tblPr>
              <a:tblGrid>
                <a:gridCol w="1622000"/>
                <a:gridCol w="1530600"/>
              </a:tblGrid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ATmega328P-PU Specifications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394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Operating Voltage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1.8-5.5V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94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Memory type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Flash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61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Communication Interfaces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1-UART, 2-SPI, 1-I2C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5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Memory </a:t>
                      </a: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Size</a:t>
                      </a: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 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32KB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94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Pin Count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32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94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Manufacturer 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Microchip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  <p:sp>
        <p:nvSpPr>
          <p:cNvPr id="144" name="Google Shape;144;p23"/>
          <p:cNvSpPr txBox="1"/>
          <p:nvPr/>
        </p:nvSpPr>
        <p:spPr>
          <a:xfrm>
            <a:off x="311700" y="1017725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Microcontroller schematic</a:t>
            </a:r>
            <a:endParaRPr sz="1100">
              <a:solidFill>
                <a:srgbClr val="666666"/>
              </a:solidFill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 rotWithShape="1">
          <a:blip r:embed="rId3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 rotWithShape="1">
          <a:blip r:embed="rId4">
            <a:alphaModFix/>
          </a:blip>
          <a:srcRect b="45990" l="4253" r="47406" t="23181"/>
          <a:stretch/>
        </p:blipFill>
        <p:spPr>
          <a:xfrm>
            <a:off x="196175" y="1371725"/>
            <a:ext cx="6020548" cy="271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4">
            <a:alphaModFix/>
          </a:blip>
          <a:srcRect b="80375" l="0" r="78471" t="0"/>
          <a:stretch/>
        </p:blipFill>
        <p:spPr>
          <a:xfrm>
            <a:off x="6594325" y="2079025"/>
            <a:ext cx="2237976" cy="14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>
            <p:ph type="title"/>
          </p:nvPr>
        </p:nvSpPr>
        <p:spPr>
          <a:xfrm>
            <a:off x="423875" y="315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Heating Plate</a:t>
            </a:r>
            <a:endParaRPr/>
          </a:p>
        </p:txBody>
      </p:sp>
      <p:sp>
        <p:nvSpPr>
          <p:cNvPr id="153" name="Google Shape;153;p24"/>
          <p:cNvSpPr txBox="1"/>
          <p:nvPr/>
        </p:nvSpPr>
        <p:spPr>
          <a:xfrm>
            <a:off x="423875" y="846075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Heating plate selection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56500"/>
            <a:ext cx="4393400" cy="28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 rotWithShape="1">
          <a:blip r:embed="rId4">
            <a:alphaModFix/>
          </a:blip>
          <a:srcRect b="10271" l="0" r="0" t="14861"/>
          <a:stretch/>
        </p:blipFill>
        <p:spPr>
          <a:xfrm>
            <a:off x="4832013" y="3004588"/>
            <a:ext cx="2374625" cy="17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5888" y="600374"/>
            <a:ext cx="1826850" cy="18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 rotWithShape="1">
          <a:blip r:embed="rId6">
            <a:alphaModFix/>
          </a:blip>
          <a:srcRect b="0" l="0" r="0" t="4415"/>
          <a:stretch/>
        </p:blipFill>
        <p:spPr>
          <a:xfrm>
            <a:off x="7206625" y="1959200"/>
            <a:ext cx="1777774" cy="1699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/>
        </p:nvSpPr>
        <p:spPr>
          <a:xfrm>
            <a:off x="5604575" y="2425500"/>
            <a:ext cx="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/>
              <a:t>RICHOOSE 3D Heated Pad</a:t>
            </a:r>
            <a:endParaRPr i="1" sz="700"/>
          </a:p>
        </p:txBody>
      </p:sp>
      <p:sp>
        <p:nvSpPr>
          <p:cNvPr id="159" name="Google Shape;159;p24"/>
          <p:cNvSpPr txBox="1"/>
          <p:nvPr/>
        </p:nvSpPr>
        <p:spPr>
          <a:xfrm>
            <a:off x="7680763" y="3747225"/>
            <a:ext cx="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/>
              <a:t>SIMAX3D Heated Bed</a:t>
            </a:r>
            <a:endParaRPr i="1" sz="700"/>
          </a:p>
        </p:txBody>
      </p:sp>
      <p:sp>
        <p:nvSpPr>
          <p:cNvPr id="160" name="Google Shape;160;p24"/>
          <p:cNvSpPr txBox="1"/>
          <p:nvPr/>
        </p:nvSpPr>
        <p:spPr>
          <a:xfrm>
            <a:off x="5604563" y="4625675"/>
            <a:ext cx="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/>
              <a:t>Creativity 3D Heated Bed</a:t>
            </a:r>
            <a:endParaRPr i="1" sz="700"/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7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Heating Plate</a:t>
            </a:r>
            <a:endParaRPr/>
          </a:p>
        </p:txBody>
      </p:sp>
      <p:pic>
        <p:nvPicPr>
          <p:cNvPr id="167" name="Google Shape;167;p25"/>
          <p:cNvPicPr preferRelativeResize="0"/>
          <p:nvPr/>
        </p:nvPicPr>
        <p:blipFill rotWithShape="1">
          <a:blip r:embed="rId3">
            <a:alphaModFix/>
          </a:blip>
          <a:srcRect b="10271" l="0" r="0" t="14861"/>
          <a:stretch/>
        </p:blipFill>
        <p:spPr>
          <a:xfrm>
            <a:off x="442400" y="2746175"/>
            <a:ext cx="2965700" cy="22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 rotWithShape="1">
          <a:blip r:embed="rId4">
            <a:alphaModFix/>
          </a:blip>
          <a:srcRect b="24915" l="0" r="0" t="14915"/>
          <a:stretch/>
        </p:blipFill>
        <p:spPr>
          <a:xfrm>
            <a:off x="509413" y="1261700"/>
            <a:ext cx="2831675" cy="17037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9" name="Google Shape;169;p25"/>
          <p:cNvGraphicFramePr/>
          <p:nvPr/>
        </p:nvGraphicFramePr>
        <p:xfrm>
          <a:off x="3825788" y="206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{6656B30F-B3A0-4906-898C-7F5F6556F42F}</a:tableStyleId>
              </a:tblPr>
              <a:tblGrid>
                <a:gridCol w="2503250"/>
                <a:gridCol w="2503250"/>
              </a:tblGrid>
              <a:tr h="323675">
                <a:tc gridSpan="2"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Specifications</a:t>
                      </a:r>
                      <a:endParaRPr b="1"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Supply Voltage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24V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Operating Current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&lt;14.6Amps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Manufacturer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Creativity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Dimensions (LxW)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310mm x 310mm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Thickness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3mm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Maximum Temperature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130C (266F)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0" name="Google Shape;170;p25"/>
          <p:cNvSpPr txBox="1"/>
          <p:nvPr/>
        </p:nvSpPr>
        <p:spPr>
          <a:xfrm>
            <a:off x="311700" y="1017725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Creativity 3D Heated Bed</a:t>
            </a:r>
            <a:endParaRPr sz="1100">
              <a:solidFill>
                <a:srgbClr val="666666"/>
              </a:solidFill>
            </a:endParaRPr>
          </a:p>
        </p:txBody>
      </p:sp>
      <p:pic>
        <p:nvPicPr>
          <p:cNvPr id="171" name="Google Shape;171;p25"/>
          <p:cNvPicPr preferRelativeResize="0"/>
          <p:nvPr/>
        </p:nvPicPr>
        <p:blipFill rotWithShape="1">
          <a:blip r:embed="rId5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title"/>
          </p:nvPr>
        </p:nvSpPr>
        <p:spPr>
          <a:xfrm>
            <a:off x="311700" y="437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Solenoid Lock</a:t>
            </a:r>
            <a:endParaRPr/>
          </a:p>
        </p:txBody>
      </p:sp>
      <p:sp>
        <p:nvSpPr>
          <p:cNvPr id="177" name="Google Shape;177;p26"/>
          <p:cNvSpPr txBox="1"/>
          <p:nvPr/>
        </p:nvSpPr>
        <p:spPr>
          <a:xfrm>
            <a:off x="311700" y="924600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MXBB DC 12V 0.8A 10mm Stroke Electronic Cabinet Lock</a:t>
            </a:r>
            <a:endParaRPr sz="1100">
              <a:solidFill>
                <a:srgbClr val="666666"/>
              </a:solidFill>
            </a:endParaRPr>
          </a:p>
        </p:txBody>
      </p:sp>
      <p:pic>
        <p:nvPicPr>
          <p:cNvPr id="178" name="Google Shape;17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75" y="1735700"/>
            <a:ext cx="3184975" cy="2413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9" name="Google Shape;179;p26"/>
          <p:cNvGraphicFramePr/>
          <p:nvPr/>
        </p:nvGraphicFramePr>
        <p:xfrm>
          <a:off x="3955763" y="1702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{6656B30F-B3A0-4906-898C-7F5F6556F42F}</a:tableStyleId>
              </a:tblPr>
              <a:tblGrid>
                <a:gridCol w="2503250"/>
                <a:gridCol w="2503250"/>
              </a:tblGrid>
              <a:tr h="323675">
                <a:tc gridSpan="2"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Specifications</a:t>
                      </a:r>
                      <a:endParaRPr b="1"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Supply Voltage DC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12V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Operating Current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.8A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Manufacturer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MXBB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Dimensions (LxWxH)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2.13 x 1.54 x 1.1 inches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Material: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Metal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Weight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155 grams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Unlocking time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≤1S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80" name="Google Shape;180;p26"/>
          <p:cNvPicPr preferRelativeResize="0"/>
          <p:nvPr/>
        </p:nvPicPr>
        <p:blipFill rotWithShape="1">
          <a:blip r:embed="rId4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311700" y="437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Solenoid Lock</a:t>
            </a:r>
            <a:endParaRPr/>
          </a:p>
        </p:txBody>
      </p:sp>
      <p:sp>
        <p:nvSpPr>
          <p:cNvPr id="186" name="Google Shape;186;p27"/>
          <p:cNvSpPr txBox="1"/>
          <p:nvPr/>
        </p:nvSpPr>
        <p:spPr>
          <a:xfrm>
            <a:off x="311700" y="924600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Solenoid Lock Testing</a:t>
            </a:r>
            <a:endParaRPr sz="1100">
              <a:solidFill>
                <a:srgbClr val="666666"/>
              </a:solidFill>
            </a:endParaRPr>
          </a:p>
        </p:txBody>
      </p:sp>
      <p:pic>
        <p:nvPicPr>
          <p:cNvPr id="187" name="Google Shape;187;p27"/>
          <p:cNvPicPr preferRelativeResize="0"/>
          <p:nvPr/>
        </p:nvPicPr>
        <p:blipFill rotWithShape="1">
          <a:blip r:embed="rId3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 rotWithShape="1">
          <a:blip r:embed="rId4">
            <a:alphaModFix/>
          </a:blip>
          <a:srcRect b="0" l="10348" r="16154" t="0"/>
          <a:stretch/>
        </p:blipFill>
        <p:spPr>
          <a:xfrm>
            <a:off x="651275" y="1358275"/>
            <a:ext cx="3140726" cy="24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 rotWithShape="1">
          <a:blip r:embed="rId5">
            <a:alphaModFix/>
          </a:blip>
          <a:srcRect b="0" l="15440" r="0" t="0"/>
          <a:stretch/>
        </p:blipFill>
        <p:spPr>
          <a:xfrm>
            <a:off x="4486150" y="1314800"/>
            <a:ext cx="3918400" cy="242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/>
        </p:nvSpPr>
        <p:spPr>
          <a:xfrm>
            <a:off x="1088988" y="3864900"/>
            <a:ext cx="2265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Locked </a:t>
            </a: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position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5312688" y="3864900"/>
            <a:ext cx="2265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Unl</a:t>
            </a: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ocked position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>
            <p:ph type="title"/>
          </p:nvPr>
        </p:nvSpPr>
        <p:spPr>
          <a:xfrm>
            <a:off x="311700" y="39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5V Relay</a:t>
            </a:r>
            <a:endParaRPr/>
          </a:p>
        </p:txBody>
      </p:sp>
      <p:pic>
        <p:nvPicPr>
          <p:cNvPr id="197" name="Google Shape;197;p28"/>
          <p:cNvPicPr preferRelativeResize="0"/>
          <p:nvPr/>
        </p:nvPicPr>
        <p:blipFill rotWithShape="1">
          <a:blip r:embed="rId3">
            <a:alphaModFix/>
          </a:blip>
          <a:srcRect b="15209" l="6757" r="6601" t="17698"/>
          <a:stretch/>
        </p:blipFill>
        <p:spPr>
          <a:xfrm>
            <a:off x="6256625" y="2847400"/>
            <a:ext cx="2575676" cy="199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 rotWithShape="1">
          <a:blip r:embed="rId4">
            <a:alphaModFix/>
          </a:blip>
          <a:srcRect b="6894" l="4479" r="0" t="8201"/>
          <a:stretch/>
        </p:blipFill>
        <p:spPr>
          <a:xfrm>
            <a:off x="5586324" y="390075"/>
            <a:ext cx="2835775" cy="2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/>
          <p:nvPr/>
        </p:nvSpPr>
        <p:spPr>
          <a:xfrm>
            <a:off x="251300" y="1195025"/>
            <a:ext cx="5449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5V active low relay module equipped with 4 channels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Standard interface can be directly </a:t>
            </a:r>
            <a:r>
              <a:rPr lang="en" sz="1600"/>
              <a:t>connected to a wide variety of microcontrollers (including Arduino)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Will be used to control devices that operate at higher voltages i.e Heating Pad, Solenoid Lock</a:t>
            </a:r>
            <a:endParaRPr sz="1600"/>
          </a:p>
        </p:txBody>
      </p:sp>
      <p:graphicFrame>
        <p:nvGraphicFramePr>
          <p:cNvPr id="200" name="Google Shape;200;p28"/>
          <p:cNvGraphicFramePr/>
          <p:nvPr/>
        </p:nvGraphicFramePr>
        <p:xfrm>
          <a:off x="779213" y="26861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{6656B30F-B3A0-4906-898C-7F5F6556F42F}</a:tableStyleId>
              </a:tblPr>
              <a:tblGrid>
                <a:gridCol w="1763150"/>
                <a:gridCol w="1786700"/>
              </a:tblGrid>
              <a:tr h="270175">
                <a:tc gridSpan="2"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Specifications</a:t>
                      </a:r>
                      <a:endParaRPr b="1"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701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Power Supply DC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r>
                        <a:rPr lang="en" sz="1200"/>
                        <a:t>V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1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Load Voltage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AC 250V, DC 30V 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1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Load Current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10A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1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Manufacturer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ELEGOO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1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Dimensions (LxWxH)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2.76 x 2.36 x 0.7 inches</a:t>
                      </a:r>
                      <a:endParaRPr sz="1200"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1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Weight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122 grams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01" name="Google Shape;201;p28"/>
          <p:cNvPicPr preferRelativeResize="0"/>
          <p:nvPr/>
        </p:nvPicPr>
        <p:blipFill rotWithShape="1">
          <a:blip r:embed="rId5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/>
          <p:nvPr>
            <p:ph type="title"/>
          </p:nvPr>
        </p:nvSpPr>
        <p:spPr>
          <a:xfrm>
            <a:off x="311700" y="201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5V Relay Schematic</a:t>
            </a:r>
            <a:endParaRPr/>
          </a:p>
        </p:txBody>
      </p:sp>
      <p:pic>
        <p:nvPicPr>
          <p:cNvPr id="207" name="Google Shape;2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373" y="1386775"/>
            <a:ext cx="3057475" cy="2216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8" name="Google Shape;208;p29"/>
          <p:cNvGraphicFramePr/>
          <p:nvPr/>
        </p:nvGraphicFramePr>
        <p:xfrm>
          <a:off x="3408513" y="12331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{57EC0914-3153-48BE-A1C8-5D364835F5C4}</a:tableStyleId>
              </a:tblPr>
              <a:tblGrid>
                <a:gridCol w="1382050"/>
                <a:gridCol w="1382050"/>
                <a:gridCol w="1382050"/>
                <a:gridCol w="1373925"/>
              </a:tblGrid>
              <a:tr h="329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Pin</a:t>
                      </a:r>
                      <a:endParaRPr b="1"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Label</a:t>
                      </a:r>
                      <a:endParaRPr b="1"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Type</a:t>
                      </a:r>
                      <a:endParaRPr b="1"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Description</a:t>
                      </a:r>
                      <a:endParaRPr b="1"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2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</a:t>
                      </a:r>
                      <a:endParaRPr b="1" sz="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GND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GROUND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Power Ground 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595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</a:t>
                      </a:r>
                      <a:endParaRPr b="1" sz="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IN1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 Signal 1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5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3</a:t>
                      </a:r>
                      <a:endParaRPr b="1" sz="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IN2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 Signal 2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5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4</a:t>
                      </a:r>
                      <a:endParaRPr b="1" sz="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IN3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 Signal 3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5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5</a:t>
                      </a:r>
                      <a:endParaRPr b="1" sz="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IN4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 Signal 4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6</a:t>
                      </a:r>
                      <a:endParaRPr b="1" sz="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VCC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POWER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5V Power Supply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209" name="Google Shape;209;p29"/>
          <p:cNvSpPr txBox="1"/>
          <p:nvPr/>
        </p:nvSpPr>
        <p:spPr>
          <a:xfrm>
            <a:off x="201375" y="37457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HP Signal - Heating Pad Signal</a:t>
            </a:r>
            <a:endParaRPr i="1"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Lock Signal - Solenoid Lock Signal</a:t>
            </a:r>
            <a:endParaRPr i="1"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0" name="Google Shape;210;p29"/>
          <p:cNvPicPr preferRelativeResize="0"/>
          <p:nvPr/>
        </p:nvPicPr>
        <p:blipFill rotWithShape="1">
          <a:blip r:embed="rId4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 Scanner</a:t>
            </a:r>
            <a:endParaRPr/>
          </a:p>
        </p:txBody>
      </p:sp>
      <p:sp>
        <p:nvSpPr>
          <p:cNvPr id="216" name="Google Shape;216;p30"/>
          <p:cNvSpPr txBox="1"/>
          <p:nvPr>
            <p:ph idx="1" type="body"/>
          </p:nvPr>
        </p:nvSpPr>
        <p:spPr>
          <a:xfrm>
            <a:off x="25725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600"/>
              <a:t>Waveshare Barcode Scanner Module 1D/2D Codes Barcode</a:t>
            </a:r>
            <a:endParaRPr i="1" sz="1600"/>
          </a:p>
        </p:txBody>
      </p:sp>
      <p:sp>
        <p:nvSpPr>
          <p:cNvPr id="217" name="Google Shape;217;p30"/>
          <p:cNvSpPr txBox="1"/>
          <p:nvPr/>
        </p:nvSpPr>
        <p:spPr>
          <a:xfrm>
            <a:off x="4200525" y="1902150"/>
            <a:ext cx="47025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Dimensions (LxW): 65x28x13.7mm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Onboard Micro USB interface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UART interface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Can scan in both 1D format and 2D format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2D format: </a:t>
            </a:r>
            <a:r>
              <a:rPr lang="en" sz="1500"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QR Code</a:t>
            </a: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, PDF417, Data Matrix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Operating voltage: 5V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Operating Current: 135mA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3525" y="-12"/>
            <a:ext cx="1060476" cy="147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706750"/>
            <a:ext cx="3505526" cy="23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Wi-Fi Module</a:t>
            </a:r>
            <a:endParaRPr/>
          </a:p>
        </p:txBody>
      </p:sp>
      <p:sp>
        <p:nvSpPr>
          <p:cNvPr id="225" name="Google Shape;22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ESP32-DEVKITC-32D</a:t>
            </a:r>
            <a:endParaRPr i="1"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188" y="1731950"/>
            <a:ext cx="2828925" cy="22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/>
          <p:nvPr/>
        </p:nvSpPr>
        <p:spPr>
          <a:xfrm>
            <a:off x="3984325" y="1579200"/>
            <a:ext cx="42999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2.4 GHz WiFi and Bluetooth module that integrates the TSMC ultra-low power technology.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IEEE 802.11 standard security features all supported, including WFA, WPA/WPA2 and WAPI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Made with the official WROOM32 module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That module contains a dual-core ESP32 chip, 4 MB of SPI Flash, tuned antenna.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Built-in USB-to-Serial converter, automatic bootloader reset, Lithium Ion/Polymer charger.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3525" y="-12"/>
            <a:ext cx="1060476" cy="147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/>
        </p:nvSpPr>
        <p:spPr>
          <a:xfrm>
            <a:off x="140600" y="518050"/>
            <a:ext cx="3426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Chaitanya Vemuri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Major: Computer Engineering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Role: Backend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40600" y="3219325"/>
            <a:ext cx="36117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Haafiz Shafau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Major: Computer Engineering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Role: Hardware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572000" y="518050"/>
            <a:ext cx="2656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Austin Tillotson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Major: Computer Engineering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Role: Frontend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572000" y="3219325"/>
            <a:ext cx="27753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Ahmed Kazzoun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Major: Computer Engineering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Role: Hardware/Embedded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7575" y="389225"/>
            <a:ext cx="1610400" cy="21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4">
            <a:alphaModFix/>
          </a:blip>
          <a:srcRect b="4525" l="0" r="4662" t="0"/>
          <a:stretch/>
        </p:blipFill>
        <p:spPr>
          <a:xfrm>
            <a:off x="2776018" y="389225"/>
            <a:ext cx="1609344" cy="214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b="63079" l="29211" r="40054" t="10268"/>
          <a:stretch/>
        </p:blipFill>
        <p:spPr>
          <a:xfrm>
            <a:off x="2755613" y="3139962"/>
            <a:ext cx="1650151" cy="190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3950" y="3095600"/>
            <a:ext cx="1437650" cy="19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LCD Display</a:t>
            </a:r>
            <a:endParaRPr/>
          </a:p>
        </p:txBody>
      </p:sp>
      <p:sp>
        <p:nvSpPr>
          <p:cNvPr id="234" name="Google Shape;234;p32"/>
          <p:cNvSpPr txBox="1"/>
          <p:nvPr>
            <p:ph idx="1" type="body"/>
          </p:nvPr>
        </p:nvSpPr>
        <p:spPr>
          <a:xfrm>
            <a:off x="464100" y="1128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400">
                <a:solidFill>
                  <a:srgbClr val="666666"/>
                </a:solidFill>
              </a:rPr>
              <a:t>Adafruit RGB backlight positive LCD 24x4</a:t>
            </a:r>
            <a:endParaRPr i="1" sz="1500"/>
          </a:p>
        </p:txBody>
      </p:sp>
      <p:sp>
        <p:nvSpPr>
          <p:cNvPr id="235" name="Google Shape;235;p32"/>
          <p:cNvSpPr txBox="1"/>
          <p:nvPr/>
        </p:nvSpPr>
        <p:spPr>
          <a:xfrm>
            <a:off x="4387100" y="1862225"/>
            <a:ext cx="4278000" cy="23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36" name="Google Shape;236;p32"/>
          <p:cNvGraphicFramePr/>
          <p:nvPr/>
        </p:nvGraphicFramePr>
        <p:xfrm>
          <a:off x="3885488" y="1610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{6656B30F-B3A0-4906-898C-7F5F6556F42F}</a:tableStyleId>
              </a:tblPr>
              <a:tblGrid>
                <a:gridCol w="2473400"/>
                <a:gridCol w="2473400"/>
              </a:tblGrid>
              <a:tr h="326350">
                <a:tc gridSpan="2"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Specifications</a:t>
                      </a:r>
                      <a:endParaRPr b="1"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105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Supply Voltage DC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3V or 5V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5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Manufacturer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Adafruit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5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Dimensions (LxWxH)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27mm x 71mm / 1.1in x 2.8 in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5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Display Length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 characters wide, 4 rows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5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Languages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English/Japanese text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37" name="Google Shape;23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3525" y="-12"/>
            <a:ext cx="1060476" cy="147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97" y="1580150"/>
            <a:ext cx="3276201" cy="238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 txBox="1"/>
          <p:nvPr>
            <p:ph type="title"/>
          </p:nvPr>
        </p:nvSpPr>
        <p:spPr>
          <a:xfrm>
            <a:off x="170050" y="49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PCB Schematic</a:t>
            </a:r>
            <a:endParaRPr/>
          </a:p>
        </p:txBody>
      </p:sp>
      <p:sp>
        <p:nvSpPr>
          <p:cNvPr id="244" name="Google Shape;244;p33"/>
          <p:cNvSpPr txBox="1"/>
          <p:nvPr/>
        </p:nvSpPr>
        <p:spPr>
          <a:xfrm>
            <a:off x="170050" y="420075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Designed on EasyEDA Designer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5" name="Google Shape;245;p33"/>
          <p:cNvPicPr preferRelativeResize="0"/>
          <p:nvPr/>
        </p:nvPicPr>
        <p:blipFill rotWithShape="1">
          <a:blip r:embed="rId3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/>
          <p:cNvPicPr preferRelativeResize="0"/>
          <p:nvPr/>
        </p:nvPicPr>
        <p:blipFill rotWithShape="1">
          <a:blip r:embed="rId4">
            <a:alphaModFix/>
          </a:blip>
          <a:srcRect b="10682" l="0" r="0" t="0"/>
          <a:stretch/>
        </p:blipFill>
        <p:spPr>
          <a:xfrm>
            <a:off x="1381951" y="690725"/>
            <a:ext cx="6384527" cy="403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/>
          <p:nvPr>
            <p:ph type="title"/>
          </p:nvPr>
        </p:nvSpPr>
        <p:spPr>
          <a:xfrm>
            <a:off x="170050" y="49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Custom </a:t>
            </a:r>
            <a:r>
              <a:rPr lang="en"/>
              <a:t>PCB </a:t>
            </a:r>
            <a:endParaRPr/>
          </a:p>
        </p:txBody>
      </p:sp>
      <p:sp>
        <p:nvSpPr>
          <p:cNvPr id="252" name="Google Shape;252;p34"/>
          <p:cNvSpPr txBox="1"/>
          <p:nvPr/>
        </p:nvSpPr>
        <p:spPr>
          <a:xfrm>
            <a:off x="170050" y="467450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Manufactured and assembled by JLPCB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3" name="Google Shape;253;p34"/>
          <p:cNvPicPr preferRelativeResize="0"/>
          <p:nvPr/>
        </p:nvPicPr>
        <p:blipFill rotWithShape="1">
          <a:blip r:embed="rId3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821715" y="238048"/>
            <a:ext cx="3500575" cy="466740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 txBox="1"/>
          <p:nvPr/>
        </p:nvSpPr>
        <p:spPr>
          <a:xfrm>
            <a:off x="2454302" y="4369412"/>
            <a:ext cx="423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Final Custom PCB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Box Housing Design</a:t>
            </a:r>
            <a:endParaRPr/>
          </a:p>
        </p:txBody>
      </p:sp>
      <p:pic>
        <p:nvPicPr>
          <p:cNvPr id="261" name="Google Shape;261;p35"/>
          <p:cNvPicPr preferRelativeResize="0"/>
          <p:nvPr/>
        </p:nvPicPr>
        <p:blipFill rotWithShape="1">
          <a:blip r:embed="rId3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5"/>
          <p:cNvSpPr txBox="1"/>
          <p:nvPr/>
        </p:nvSpPr>
        <p:spPr>
          <a:xfrm>
            <a:off x="311700" y="1371150"/>
            <a:ext cx="46542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Housing was one of the more important things we had to take a look at as it would enclose all the items in the box. Our enclosure must: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Support the size of standard take out foods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Support different materials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Sturdy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Malleable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Insulated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63" name="Google Shape;26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0275" y="2128100"/>
            <a:ext cx="2077400" cy="17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/>
          <p:cNvSpPr txBox="1"/>
          <p:nvPr/>
        </p:nvSpPr>
        <p:spPr>
          <a:xfrm>
            <a:off x="4811277" y="3952462"/>
            <a:ext cx="423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Wooden Exterior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/>
          <p:nvPr>
            <p:ph type="title"/>
          </p:nvPr>
        </p:nvSpPr>
        <p:spPr>
          <a:xfrm>
            <a:off x="311700" y="524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Box Housing Design</a:t>
            </a:r>
            <a:endParaRPr/>
          </a:p>
        </p:txBody>
      </p:sp>
      <p:pic>
        <p:nvPicPr>
          <p:cNvPr id="270" name="Google Shape;270;p36"/>
          <p:cNvPicPr preferRelativeResize="0"/>
          <p:nvPr/>
        </p:nvPicPr>
        <p:blipFill rotWithShape="1">
          <a:blip r:embed="rId3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1" name="Google Shape;271;p36"/>
          <p:cNvGraphicFramePr/>
          <p:nvPr/>
        </p:nvGraphicFramePr>
        <p:xfrm>
          <a:off x="379975" y="142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{51889363-11E5-4DA2-899B-CD5586FF1351}</a:tableStyleId>
              </a:tblPr>
              <a:tblGrid>
                <a:gridCol w="1149325"/>
                <a:gridCol w="663525"/>
                <a:gridCol w="604275"/>
                <a:gridCol w="627975"/>
              </a:tblGrid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Part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Length (in)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Width (in)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Height (in)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394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Exterior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14”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14”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14”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94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Interior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13”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14”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12”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Electronics Compartment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14.5”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14.5”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2.5”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Transformer Compartment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14”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5-⅜”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7-¼”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94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Door</a:t>
                      </a:r>
                      <a:endParaRPr b="1"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13-⅛”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½”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"/>
                          <a:ea typeface="Times"/>
                          <a:cs typeface="Times"/>
                          <a:sym typeface="Times"/>
                        </a:rPr>
                        <a:t>11”</a:t>
                      </a:r>
                      <a:endParaRPr sz="10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</a:tbl>
          </a:graphicData>
        </a:graphic>
      </p:graphicFrame>
      <p:pic>
        <p:nvPicPr>
          <p:cNvPr id="272" name="Google Shape;272;p36"/>
          <p:cNvPicPr preferRelativeResize="0"/>
          <p:nvPr/>
        </p:nvPicPr>
        <p:blipFill rotWithShape="1">
          <a:blip r:embed="rId4">
            <a:alphaModFix/>
          </a:blip>
          <a:srcRect b="27951" l="0" r="0" t="8480"/>
          <a:stretch/>
        </p:blipFill>
        <p:spPr>
          <a:xfrm>
            <a:off x="4032675" y="3134787"/>
            <a:ext cx="1716599" cy="145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6"/>
          <p:cNvPicPr preferRelativeResize="0"/>
          <p:nvPr/>
        </p:nvPicPr>
        <p:blipFill rotWithShape="1">
          <a:blip r:embed="rId5">
            <a:alphaModFix/>
          </a:blip>
          <a:srcRect b="27104" l="11249" r="10521" t="26059"/>
          <a:stretch/>
        </p:blipFill>
        <p:spPr>
          <a:xfrm>
            <a:off x="6165125" y="3134775"/>
            <a:ext cx="1822648" cy="145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6"/>
          <p:cNvPicPr preferRelativeResize="0"/>
          <p:nvPr/>
        </p:nvPicPr>
        <p:blipFill rotWithShape="1">
          <a:blip r:embed="rId6">
            <a:alphaModFix/>
          </a:blip>
          <a:srcRect b="33457" l="0" r="0" t="0"/>
          <a:stretch/>
        </p:blipFill>
        <p:spPr>
          <a:xfrm>
            <a:off x="4032675" y="1048742"/>
            <a:ext cx="1716599" cy="152300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6"/>
          <p:cNvSpPr txBox="1"/>
          <p:nvPr/>
        </p:nvSpPr>
        <p:spPr>
          <a:xfrm>
            <a:off x="3758325" y="4589775"/>
            <a:ext cx="2265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Rear View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6" name="Google Shape;276;p36"/>
          <p:cNvSpPr txBox="1"/>
          <p:nvPr/>
        </p:nvSpPr>
        <p:spPr>
          <a:xfrm>
            <a:off x="4958752" y="4589787"/>
            <a:ext cx="423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Side View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7" name="Google Shape;277;p36"/>
          <p:cNvSpPr txBox="1"/>
          <p:nvPr/>
        </p:nvSpPr>
        <p:spPr>
          <a:xfrm>
            <a:off x="2773277" y="2571749"/>
            <a:ext cx="423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Front View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8" name="Google Shape;278;p36"/>
          <p:cNvPicPr preferRelativeResize="0"/>
          <p:nvPr/>
        </p:nvPicPr>
        <p:blipFill rotWithShape="1">
          <a:blip r:embed="rId7">
            <a:alphaModFix/>
          </a:blip>
          <a:srcRect b="32580" l="2780" r="0" t="15249"/>
          <a:stretch/>
        </p:blipFill>
        <p:spPr>
          <a:xfrm>
            <a:off x="6116088" y="1147464"/>
            <a:ext cx="1920726" cy="1374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6"/>
          <p:cNvSpPr txBox="1"/>
          <p:nvPr/>
        </p:nvSpPr>
        <p:spPr>
          <a:xfrm>
            <a:off x="4958740" y="2571774"/>
            <a:ext cx="423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Interior View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/>
          <p:nvPr>
            <p:ph type="title"/>
          </p:nvPr>
        </p:nvSpPr>
        <p:spPr>
          <a:xfrm>
            <a:off x="2996100" y="2285400"/>
            <a:ext cx="315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/>
              <a:t>Software Design</a:t>
            </a:r>
            <a:endParaRPr sz="322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</a:t>
            </a:r>
            <a:endParaRPr/>
          </a:p>
        </p:txBody>
      </p:sp>
      <p:sp>
        <p:nvSpPr>
          <p:cNvPr id="290" name="Google Shape;29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Embedded Software is used for the functionality of the HotBox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Infinite loops awaiting requests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Displays </a:t>
            </a:r>
            <a:r>
              <a:rPr lang="en"/>
              <a:t>details</a:t>
            </a:r>
            <a:r>
              <a:rPr lang="en"/>
              <a:t> on LCD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Locks/unlocks box as </a:t>
            </a:r>
            <a:r>
              <a:rPr lang="en"/>
              <a:t>necessary</a:t>
            </a:r>
            <a:r>
              <a:rPr lang="en"/>
              <a:t>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Heats up box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Demo Site is used to send requests to the HotBox and Database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Allows user to place order, lock box, and edit box system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Generates barcode for placed order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Communicates box and order number to MCU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Stores information of boxes and order in Database</a:t>
            </a:r>
            <a:endParaRPr/>
          </a:p>
        </p:txBody>
      </p:sp>
      <p:pic>
        <p:nvPicPr>
          <p:cNvPr id="291" name="Google Shape;2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2950" y="0"/>
            <a:ext cx="1041051" cy="1388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Technologies Used</a:t>
            </a:r>
            <a:endParaRPr/>
          </a:p>
        </p:txBody>
      </p:sp>
      <p:pic>
        <p:nvPicPr>
          <p:cNvPr id="297" name="Google Shape;29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252" y="1607887"/>
            <a:ext cx="1927725" cy="19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6425" y="1600888"/>
            <a:ext cx="1941724" cy="19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9"/>
          <p:cNvPicPr preferRelativeResize="0"/>
          <p:nvPr/>
        </p:nvPicPr>
        <p:blipFill rotWithShape="1">
          <a:blip r:embed="rId5">
            <a:alphaModFix/>
          </a:blip>
          <a:srcRect b="0" l="14296" r="10853" t="0"/>
          <a:stretch/>
        </p:blipFill>
        <p:spPr>
          <a:xfrm>
            <a:off x="144000" y="1766625"/>
            <a:ext cx="2142874" cy="161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2950" y="0"/>
            <a:ext cx="1041051" cy="138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85377" y="1417413"/>
            <a:ext cx="2308649" cy="230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Stack</a:t>
            </a:r>
            <a:endParaRPr/>
          </a:p>
        </p:txBody>
      </p:sp>
      <p:pic>
        <p:nvPicPr>
          <p:cNvPr id="307" name="Google Shape;30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200" y="1304650"/>
            <a:ext cx="1394226" cy="139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0"/>
          <p:cNvPicPr preferRelativeResize="0"/>
          <p:nvPr/>
        </p:nvPicPr>
        <p:blipFill rotWithShape="1">
          <a:blip r:embed="rId4">
            <a:alphaModFix/>
          </a:blip>
          <a:srcRect b="4388" l="2075" r="2722" t="5496"/>
          <a:stretch/>
        </p:blipFill>
        <p:spPr>
          <a:xfrm>
            <a:off x="6032750" y="1374300"/>
            <a:ext cx="2698076" cy="114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3300" y="2698875"/>
            <a:ext cx="2239040" cy="158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9025" y="2516175"/>
            <a:ext cx="1859275" cy="18592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1" name="Google Shape;311;p40"/>
          <p:cNvGraphicFramePr/>
          <p:nvPr/>
        </p:nvGraphicFramePr>
        <p:xfrm>
          <a:off x="324138" y="1581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{6656B30F-B3A0-4906-898C-7F5F6556F42F}</a:tableStyleId>
              </a:tblPr>
              <a:tblGrid>
                <a:gridCol w="2159675"/>
                <a:gridCol w="2159675"/>
              </a:tblGrid>
              <a:tr h="3615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MERN Stack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6152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Database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MongoDB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Backend Framework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ExpressJS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Frontend Framework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ReactJS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Runtime Environment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NodeJS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12" name="Google Shape;312;p40"/>
          <p:cNvPicPr preferRelativeResize="0"/>
          <p:nvPr/>
        </p:nvPicPr>
        <p:blipFill rotWithShape="1">
          <a:blip r:embed="rId7">
            <a:alphaModFix/>
          </a:blip>
          <a:srcRect b="4525" l="0" r="4662" t="0"/>
          <a:stretch/>
        </p:blipFill>
        <p:spPr>
          <a:xfrm>
            <a:off x="8064654" y="0"/>
            <a:ext cx="1079351" cy="1441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Platform Programming Languages</a:t>
            </a:r>
            <a:endParaRPr/>
          </a:p>
        </p:txBody>
      </p:sp>
      <p:grpSp>
        <p:nvGrpSpPr>
          <p:cNvPr id="318" name="Google Shape;318;p41"/>
          <p:cNvGrpSpPr/>
          <p:nvPr/>
        </p:nvGrpSpPr>
        <p:grpSpPr>
          <a:xfrm>
            <a:off x="0" y="1323175"/>
            <a:ext cx="8438735" cy="734939"/>
            <a:chOff x="0" y="1323175"/>
            <a:chExt cx="8438735" cy="734939"/>
          </a:xfrm>
        </p:grpSpPr>
        <p:sp>
          <p:nvSpPr>
            <p:cNvPr id="319" name="Google Shape;319;p41"/>
            <p:cNvSpPr txBox="1"/>
            <p:nvPr/>
          </p:nvSpPr>
          <p:spPr>
            <a:xfrm>
              <a:off x="0" y="1323175"/>
              <a:ext cx="2971800" cy="67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400">
                  <a:solidFill>
                    <a:srgbClr val="08563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Embedded</a:t>
              </a:r>
              <a:r>
                <a:rPr lang="en" sz="4400">
                  <a:solidFill>
                    <a:srgbClr val="085631"/>
                  </a:solidFill>
                  <a:latin typeface="Roboto"/>
                  <a:ea typeface="Roboto"/>
                  <a:cs typeface="Roboto"/>
                  <a:sym typeface="Roboto"/>
                </a:rPr>
                <a:t>  </a:t>
              </a:r>
              <a:r>
                <a:rPr lang="en" sz="4400">
                  <a:solidFill>
                    <a:srgbClr val="08563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4400">
                <a:solidFill>
                  <a:srgbClr val="08563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0" name="Google Shape;320;p41"/>
            <p:cNvSpPr/>
            <p:nvPr/>
          </p:nvSpPr>
          <p:spPr>
            <a:xfrm>
              <a:off x="3216935" y="1326414"/>
              <a:ext cx="5221800" cy="7317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41"/>
            <p:cNvSpPr txBox="1"/>
            <p:nvPr/>
          </p:nvSpPr>
          <p:spPr>
            <a:xfrm>
              <a:off x="3444914" y="1404565"/>
              <a:ext cx="47658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Using Arduino IDE, we wrote the embedded implementation primarily in C for the barcode scanner, temperature module, and the box switch.</a:t>
              </a:r>
              <a:endParaRPr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322" name="Google Shape;322;p41"/>
          <p:cNvGrpSpPr/>
          <p:nvPr/>
        </p:nvGrpSpPr>
        <p:grpSpPr>
          <a:xfrm>
            <a:off x="0" y="2207525"/>
            <a:ext cx="8086412" cy="731700"/>
            <a:chOff x="0" y="2207525"/>
            <a:chExt cx="8086412" cy="731700"/>
          </a:xfrm>
        </p:grpSpPr>
        <p:sp>
          <p:nvSpPr>
            <p:cNvPr id="323" name="Google Shape;323;p41"/>
            <p:cNvSpPr txBox="1"/>
            <p:nvPr/>
          </p:nvSpPr>
          <p:spPr>
            <a:xfrm>
              <a:off x="0" y="2258525"/>
              <a:ext cx="31092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400">
                  <a:solidFill>
                    <a:srgbClr val="0B714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Framework</a:t>
              </a:r>
              <a:endParaRPr b="1" sz="4400">
                <a:solidFill>
                  <a:srgbClr val="0B714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24" name="Google Shape;324;p41"/>
            <p:cNvSpPr/>
            <p:nvPr/>
          </p:nvSpPr>
          <p:spPr>
            <a:xfrm>
              <a:off x="3226112" y="2207525"/>
              <a:ext cx="4860300" cy="731700"/>
            </a:xfrm>
            <a:prstGeom prst="rect">
              <a:avLst/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41"/>
            <p:cNvSpPr txBox="1"/>
            <p:nvPr/>
          </p:nvSpPr>
          <p:spPr>
            <a:xfrm>
              <a:off x="3469712" y="2408071"/>
              <a:ext cx="43731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Javascript was the primary language used, along with various npm packages for addons. ExpressJS, ReactJS, and NodeJS were used to write the frontend and backend framework.</a:t>
              </a:r>
              <a:endParaRPr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326" name="Google Shape;326;p41"/>
          <p:cNvGrpSpPr/>
          <p:nvPr/>
        </p:nvGrpSpPr>
        <p:grpSpPr>
          <a:xfrm>
            <a:off x="-66225" y="3088625"/>
            <a:ext cx="7790075" cy="779250"/>
            <a:chOff x="-616987" y="3088625"/>
            <a:chExt cx="7790075" cy="779250"/>
          </a:xfrm>
        </p:grpSpPr>
        <p:sp>
          <p:nvSpPr>
            <p:cNvPr id="327" name="Google Shape;327;p41"/>
            <p:cNvSpPr txBox="1"/>
            <p:nvPr/>
          </p:nvSpPr>
          <p:spPr>
            <a:xfrm>
              <a:off x="-616987" y="3295175"/>
              <a:ext cx="27300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400">
                  <a:solidFill>
                    <a:srgbClr val="0B774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Database</a:t>
              </a:r>
              <a:endParaRPr b="1" sz="4400">
                <a:solidFill>
                  <a:srgbClr val="0B774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28" name="Google Shape;328;p41"/>
            <p:cNvSpPr/>
            <p:nvPr/>
          </p:nvSpPr>
          <p:spPr>
            <a:xfrm>
              <a:off x="2675487" y="3088625"/>
              <a:ext cx="4497600" cy="731700"/>
            </a:xfrm>
            <a:prstGeom prst="rect">
              <a:avLst/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41"/>
            <p:cNvSpPr txBox="1"/>
            <p:nvPr/>
          </p:nvSpPr>
          <p:spPr>
            <a:xfrm>
              <a:off x="2914388" y="3295180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MongoDB uses MQL, which is a </a:t>
              </a:r>
              <a:r>
                <a:rPr lang="en" sz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unique</a:t>
              </a:r>
              <a:r>
                <a:rPr lang="en" sz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querying language, connected to the backend framework with the npm package mongoose.</a:t>
              </a:r>
              <a:endParaRPr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pic>
        <p:nvPicPr>
          <p:cNvPr id="330" name="Google Shape;330;p41"/>
          <p:cNvPicPr preferRelativeResize="0"/>
          <p:nvPr/>
        </p:nvPicPr>
        <p:blipFill rotWithShape="1">
          <a:blip r:embed="rId3">
            <a:alphaModFix/>
          </a:blip>
          <a:srcRect b="4525" l="0" r="4662" t="0"/>
          <a:stretch/>
        </p:blipFill>
        <p:spPr>
          <a:xfrm>
            <a:off x="8064654" y="3702300"/>
            <a:ext cx="1079351" cy="1441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311700" y="887325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Warm meals at your </a:t>
            </a: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convenience</a:t>
            </a: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311700" y="1241325"/>
            <a:ext cx="8276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 2020, over 60% of americans ordered takeout/delivery at least once a week. And with the COVID-19 pandemic, online ordering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became high in demand.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Services such as DoorDash, UberEats, Online ordering and In-Store pickup became almost necessary to restaurants/stores. Thus still keeping traffic at these stores high.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 lot of the time, the food is prepared and left outside and becomes cold waiting for the customer/driver to pick up the food.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80" name="Google Shape;80;p15"/>
          <p:cNvGrpSpPr/>
          <p:nvPr/>
        </p:nvGrpSpPr>
        <p:grpSpPr>
          <a:xfrm>
            <a:off x="2357663" y="3149925"/>
            <a:ext cx="4428675" cy="1757875"/>
            <a:chOff x="2357663" y="3149925"/>
            <a:chExt cx="4428675" cy="1757875"/>
          </a:xfrm>
        </p:grpSpPr>
        <p:pic>
          <p:nvPicPr>
            <p:cNvPr id="81" name="Google Shape;81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31575" y="3149925"/>
              <a:ext cx="4354763" cy="1688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Google Shape;82;p15"/>
            <p:cNvSpPr/>
            <p:nvPr/>
          </p:nvSpPr>
          <p:spPr>
            <a:xfrm>
              <a:off x="2357663" y="4711600"/>
              <a:ext cx="683100" cy="196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 Scanner</a:t>
            </a:r>
            <a:endParaRPr/>
          </a:p>
        </p:txBody>
      </p:sp>
      <p:sp>
        <p:nvSpPr>
          <p:cNvPr id="336" name="Google Shape;336;p42"/>
          <p:cNvSpPr txBox="1"/>
          <p:nvPr>
            <p:ph idx="1" type="body"/>
          </p:nvPr>
        </p:nvSpPr>
        <p:spPr>
          <a:xfrm>
            <a:off x="3112175" y="1381875"/>
            <a:ext cx="53868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QRcode containing </a:t>
            </a:r>
            <a:r>
              <a:rPr lang="en"/>
              <a:t>order information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Scan code to get order information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Code is scanned by the scanner.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ESP verifies that it matches what is stored in db.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solenoid lock unlocks. </a:t>
            </a:r>
            <a:endParaRPr/>
          </a:p>
        </p:txBody>
      </p:sp>
      <p:pic>
        <p:nvPicPr>
          <p:cNvPr id="337" name="Google Shape;3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400" y="1147363"/>
            <a:ext cx="2848775" cy="284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2"/>
          <p:cNvSpPr txBox="1"/>
          <p:nvPr/>
        </p:nvSpPr>
        <p:spPr>
          <a:xfrm>
            <a:off x="1162788" y="3636050"/>
            <a:ext cx="118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HotBox’s GitHub</a:t>
            </a:r>
            <a:endParaRPr sz="9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9" name="Google Shape;339;p42"/>
          <p:cNvPicPr preferRelativeResize="0"/>
          <p:nvPr/>
        </p:nvPicPr>
        <p:blipFill rotWithShape="1">
          <a:blip r:embed="rId4">
            <a:alphaModFix/>
          </a:blip>
          <a:srcRect b="4525" l="0" r="4662" t="0"/>
          <a:stretch/>
        </p:blipFill>
        <p:spPr>
          <a:xfrm>
            <a:off x="8064654" y="0"/>
            <a:ext cx="1079351" cy="1441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3"/>
          <p:cNvSpPr txBox="1"/>
          <p:nvPr>
            <p:ph type="title"/>
          </p:nvPr>
        </p:nvSpPr>
        <p:spPr>
          <a:xfrm>
            <a:off x="311700" y="71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 Scanner Flowchart</a:t>
            </a:r>
            <a:endParaRPr/>
          </a:p>
        </p:txBody>
      </p:sp>
      <p:sp>
        <p:nvSpPr>
          <p:cNvPr id="345" name="Google Shape;345;p43">
            <a:hlinkClick r:id="rId3"/>
          </p:cNvPr>
          <p:cNvSpPr/>
          <p:nvPr/>
        </p:nvSpPr>
        <p:spPr>
          <a:xfrm>
            <a:off x="655350" y="607850"/>
            <a:ext cx="7833300" cy="439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3"/>
          <p:cNvSpPr/>
          <p:nvPr/>
        </p:nvSpPr>
        <p:spPr>
          <a:xfrm>
            <a:off x="1219128" y="721400"/>
            <a:ext cx="1594800" cy="4590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 Barcode</a:t>
            </a:r>
            <a:endParaRPr/>
          </a:p>
        </p:txBody>
      </p:sp>
      <p:sp>
        <p:nvSpPr>
          <p:cNvPr id="347" name="Google Shape;347;p43"/>
          <p:cNvSpPr/>
          <p:nvPr/>
        </p:nvSpPr>
        <p:spPr>
          <a:xfrm>
            <a:off x="1219125" y="1331056"/>
            <a:ext cx="1594800" cy="6123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data to MCU</a:t>
            </a:r>
            <a:endParaRPr/>
          </a:p>
        </p:txBody>
      </p:sp>
      <p:sp>
        <p:nvSpPr>
          <p:cNvPr id="348" name="Google Shape;348;p43"/>
          <p:cNvSpPr/>
          <p:nvPr/>
        </p:nvSpPr>
        <p:spPr>
          <a:xfrm>
            <a:off x="980175" y="2857000"/>
            <a:ext cx="2072700" cy="1358100"/>
          </a:xfrm>
          <a:prstGeom prst="diamond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the WiFi module receive relay?</a:t>
            </a:r>
            <a:endParaRPr/>
          </a:p>
        </p:txBody>
      </p:sp>
      <p:sp>
        <p:nvSpPr>
          <p:cNvPr id="349" name="Google Shape;349;p43"/>
          <p:cNvSpPr/>
          <p:nvPr/>
        </p:nvSpPr>
        <p:spPr>
          <a:xfrm>
            <a:off x="1219127" y="4447475"/>
            <a:ext cx="1594800" cy="4590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Error</a:t>
            </a:r>
            <a:endParaRPr/>
          </a:p>
        </p:txBody>
      </p:sp>
      <p:sp>
        <p:nvSpPr>
          <p:cNvPr id="350" name="Google Shape;350;p43"/>
          <p:cNvSpPr/>
          <p:nvPr/>
        </p:nvSpPr>
        <p:spPr>
          <a:xfrm>
            <a:off x="1219125" y="2094018"/>
            <a:ext cx="1594800" cy="6123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Decipher and send to WiFi module</a:t>
            </a:r>
            <a:endParaRPr/>
          </a:p>
        </p:txBody>
      </p:sp>
      <p:sp>
        <p:nvSpPr>
          <p:cNvPr id="351" name="Google Shape;351;p43"/>
          <p:cNvSpPr/>
          <p:nvPr/>
        </p:nvSpPr>
        <p:spPr>
          <a:xfrm>
            <a:off x="3827725" y="3249698"/>
            <a:ext cx="1664700" cy="5727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 data in database</a:t>
            </a:r>
            <a:endParaRPr/>
          </a:p>
        </p:txBody>
      </p:sp>
      <p:sp>
        <p:nvSpPr>
          <p:cNvPr id="352" name="Google Shape;352;p43"/>
          <p:cNvSpPr/>
          <p:nvPr/>
        </p:nvSpPr>
        <p:spPr>
          <a:xfrm>
            <a:off x="6267275" y="3203800"/>
            <a:ext cx="1594800" cy="664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request to MCU to unlock box</a:t>
            </a:r>
            <a:endParaRPr/>
          </a:p>
        </p:txBody>
      </p:sp>
      <p:sp>
        <p:nvSpPr>
          <p:cNvPr id="353" name="Google Shape;353;p43"/>
          <p:cNvSpPr/>
          <p:nvPr/>
        </p:nvSpPr>
        <p:spPr>
          <a:xfrm>
            <a:off x="6267276" y="2397925"/>
            <a:ext cx="1594800" cy="4590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Unlock box</a:t>
            </a:r>
            <a:endParaRPr/>
          </a:p>
        </p:txBody>
      </p:sp>
      <p:cxnSp>
        <p:nvCxnSpPr>
          <p:cNvPr id="354" name="Google Shape;354;p43"/>
          <p:cNvCxnSpPr>
            <a:stCxn id="346" idx="2"/>
            <a:endCxn id="347" idx="0"/>
          </p:cNvCxnSpPr>
          <p:nvPr/>
        </p:nvCxnSpPr>
        <p:spPr>
          <a:xfrm>
            <a:off x="2016528" y="1180400"/>
            <a:ext cx="0" cy="150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5" name="Google Shape;355;p43"/>
          <p:cNvCxnSpPr>
            <a:stCxn id="347" idx="2"/>
            <a:endCxn id="350" idx="0"/>
          </p:cNvCxnSpPr>
          <p:nvPr/>
        </p:nvCxnSpPr>
        <p:spPr>
          <a:xfrm>
            <a:off x="2016525" y="1943356"/>
            <a:ext cx="0" cy="150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6" name="Google Shape;356;p43"/>
          <p:cNvCxnSpPr>
            <a:stCxn id="350" idx="2"/>
            <a:endCxn id="348" idx="0"/>
          </p:cNvCxnSpPr>
          <p:nvPr/>
        </p:nvCxnSpPr>
        <p:spPr>
          <a:xfrm>
            <a:off x="2016525" y="2706318"/>
            <a:ext cx="0" cy="150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7" name="Google Shape;357;p43"/>
          <p:cNvCxnSpPr>
            <a:stCxn id="348" idx="2"/>
            <a:endCxn id="349" idx="0"/>
          </p:cNvCxnSpPr>
          <p:nvPr/>
        </p:nvCxnSpPr>
        <p:spPr>
          <a:xfrm>
            <a:off x="2016525" y="4215100"/>
            <a:ext cx="0" cy="232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8" name="Google Shape;358;p43"/>
          <p:cNvCxnSpPr>
            <a:stCxn id="348" idx="3"/>
            <a:endCxn id="351" idx="1"/>
          </p:cNvCxnSpPr>
          <p:nvPr/>
        </p:nvCxnSpPr>
        <p:spPr>
          <a:xfrm>
            <a:off x="3052875" y="3536050"/>
            <a:ext cx="77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9" name="Google Shape;359;p43"/>
          <p:cNvCxnSpPr>
            <a:stCxn id="351" idx="3"/>
            <a:endCxn id="352" idx="1"/>
          </p:cNvCxnSpPr>
          <p:nvPr/>
        </p:nvCxnSpPr>
        <p:spPr>
          <a:xfrm>
            <a:off x="5492425" y="3536048"/>
            <a:ext cx="77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0" name="Google Shape;360;p43"/>
          <p:cNvCxnSpPr>
            <a:stCxn id="352" idx="0"/>
            <a:endCxn id="353" idx="2"/>
          </p:cNvCxnSpPr>
          <p:nvPr/>
        </p:nvCxnSpPr>
        <p:spPr>
          <a:xfrm rot="10800000">
            <a:off x="7064675" y="2857000"/>
            <a:ext cx="0" cy="346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1" name="Google Shape;361;p43"/>
          <p:cNvSpPr txBox="1"/>
          <p:nvPr/>
        </p:nvSpPr>
        <p:spPr>
          <a:xfrm>
            <a:off x="2967526" y="3228062"/>
            <a:ext cx="74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Yes</a:t>
            </a:r>
            <a:endParaRPr/>
          </a:p>
        </p:txBody>
      </p:sp>
      <p:sp>
        <p:nvSpPr>
          <p:cNvPr id="362" name="Google Shape;362;p43"/>
          <p:cNvSpPr txBox="1"/>
          <p:nvPr/>
        </p:nvSpPr>
        <p:spPr>
          <a:xfrm>
            <a:off x="1986453" y="4087491"/>
            <a:ext cx="66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Modulation</a:t>
            </a:r>
            <a:endParaRPr/>
          </a:p>
        </p:txBody>
      </p:sp>
      <p:sp>
        <p:nvSpPr>
          <p:cNvPr id="368" name="Google Shape;368;p44"/>
          <p:cNvSpPr txBox="1"/>
          <p:nvPr>
            <p:ph idx="1" type="body"/>
          </p:nvPr>
        </p:nvSpPr>
        <p:spPr>
          <a:xfrm>
            <a:off x="1947275" y="1581700"/>
            <a:ext cx="706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Embedded software adjusting temperature of heating pad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Temperature set/controlled by Web App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Temperature is set by a three option dropdown in order form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Temp ranges from </a:t>
            </a:r>
            <a:r>
              <a:rPr lang="en"/>
              <a:t>110°F</a:t>
            </a:r>
            <a:r>
              <a:rPr lang="en"/>
              <a:t> to 140°F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WebApp sends temp with order details to MCU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MCU tracks internal temp with sensor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MCU alternates Heating pad on/off to maintain temp</a:t>
            </a:r>
            <a:endParaRPr/>
          </a:p>
        </p:txBody>
      </p:sp>
      <p:pic>
        <p:nvPicPr>
          <p:cNvPr id="369" name="Google Shape;36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050" y="1284325"/>
            <a:ext cx="1249325" cy="315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2950" y="0"/>
            <a:ext cx="1041051" cy="1388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 Web Application</a:t>
            </a:r>
            <a:endParaRPr/>
          </a:p>
        </p:txBody>
      </p:sp>
      <p:sp>
        <p:nvSpPr>
          <p:cNvPr id="376" name="Google Shape;376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Hosted on Heroku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Application used to process orders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Communicates requests from user to HotBox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Displays status of all boxes in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Contains order information for each box for viewing/reviewing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Stores order info in database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Gives orders to specific boxes and sends an email containing order information. </a:t>
            </a:r>
            <a:endParaRPr/>
          </a:p>
        </p:txBody>
      </p:sp>
      <p:pic>
        <p:nvPicPr>
          <p:cNvPr id="377" name="Google Shape;377;p45"/>
          <p:cNvPicPr preferRelativeResize="0"/>
          <p:nvPr/>
        </p:nvPicPr>
        <p:blipFill rotWithShape="1">
          <a:blip r:embed="rId3">
            <a:alphaModFix/>
          </a:blip>
          <a:srcRect b="4525" l="0" r="4662" t="0"/>
          <a:stretch/>
        </p:blipFill>
        <p:spPr>
          <a:xfrm>
            <a:off x="8064654" y="0"/>
            <a:ext cx="1079351" cy="1441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 Diagram</a:t>
            </a:r>
            <a:endParaRPr/>
          </a:p>
        </p:txBody>
      </p:sp>
      <p:pic>
        <p:nvPicPr>
          <p:cNvPr id="383" name="Google Shape;383;p46"/>
          <p:cNvPicPr preferRelativeResize="0"/>
          <p:nvPr/>
        </p:nvPicPr>
        <p:blipFill rotWithShape="1">
          <a:blip r:embed="rId3">
            <a:alphaModFix/>
          </a:blip>
          <a:srcRect b="4525" l="0" r="4662" t="0"/>
          <a:stretch/>
        </p:blipFill>
        <p:spPr>
          <a:xfrm>
            <a:off x="8064654" y="0"/>
            <a:ext cx="1079351" cy="1441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6"/>
          <p:cNvPicPr preferRelativeResize="0"/>
          <p:nvPr/>
        </p:nvPicPr>
        <p:blipFill rotWithShape="1">
          <a:blip r:embed="rId4">
            <a:alphaModFix/>
          </a:blip>
          <a:srcRect b="0" l="1700" r="0" t="0"/>
          <a:stretch/>
        </p:blipFill>
        <p:spPr>
          <a:xfrm>
            <a:off x="1781675" y="1064075"/>
            <a:ext cx="551960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Frontend</a:t>
            </a:r>
            <a:endParaRPr/>
          </a:p>
        </p:txBody>
      </p:sp>
      <p:sp>
        <p:nvSpPr>
          <p:cNvPr id="390" name="Google Shape;390;p47"/>
          <p:cNvSpPr txBox="1"/>
          <p:nvPr>
            <p:ph idx="1" type="body"/>
          </p:nvPr>
        </p:nvSpPr>
        <p:spPr>
          <a:xfrm>
            <a:off x="311700" y="1062125"/>
            <a:ext cx="654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Main/Status page will display all boxes in system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Each box will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Display status</a:t>
            </a:r>
            <a:r>
              <a:rPr lang="en"/>
              <a:t> (active or inactive)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Display order in box (if active)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Order page will create order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Admin commands to edit system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 box to system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Delete box to system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Lock box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API communication with backend with fetch requests</a:t>
            </a:r>
            <a:endParaRPr/>
          </a:p>
        </p:txBody>
      </p:sp>
      <p:pic>
        <p:nvPicPr>
          <p:cNvPr id="391" name="Google Shape;39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2950" y="0"/>
            <a:ext cx="1041051" cy="1388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8"/>
          <p:cNvSpPr txBox="1"/>
          <p:nvPr>
            <p:ph type="title"/>
          </p:nvPr>
        </p:nvSpPr>
        <p:spPr>
          <a:xfrm>
            <a:off x="311700" y="353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Status Page</a:t>
            </a:r>
            <a:endParaRPr/>
          </a:p>
        </p:txBody>
      </p:sp>
      <p:pic>
        <p:nvPicPr>
          <p:cNvPr id="397" name="Google Shape;3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66700"/>
            <a:ext cx="8839200" cy="365998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Admin Module</a:t>
            </a:r>
            <a:endParaRPr/>
          </a:p>
        </p:txBody>
      </p:sp>
      <p:pic>
        <p:nvPicPr>
          <p:cNvPr id="403" name="Google Shape;40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663" y="1361811"/>
            <a:ext cx="5168675" cy="640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4" name="Google Shape;40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438175"/>
            <a:ext cx="3133500" cy="9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2850" y="2438187"/>
            <a:ext cx="2604311" cy="11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4763" y="3590150"/>
            <a:ext cx="2643350" cy="1197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" name="Google Shape;407;p49"/>
          <p:cNvCxnSpPr>
            <a:endCxn id="404" idx="0"/>
          </p:cNvCxnSpPr>
          <p:nvPr/>
        </p:nvCxnSpPr>
        <p:spPr>
          <a:xfrm flipH="1">
            <a:off x="1878450" y="1850175"/>
            <a:ext cx="585900" cy="58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8" name="Google Shape;408;p49"/>
          <p:cNvCxnSpPr>
            <a:endCxn id="406" idx="0"/>
          </p:cNvCxnSpPr>
          <p:nvPr/>
        </p:nvCxnSpPr>
        <p:spPr>
          <a:xfrm>
            <a:off x="3855838" y="1835450"/>
            <a:ext cx="180600" cy="1754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9" name="Google Shape;409;p49"/>
          <p:cNvCxnSpPr>
            <a:endCxn id="405" idx="0"/>
          </p:cNvCxnSpPr>
          <p:nvPr/>
        </p:nvCxnSpPr>
        <p:spPr>
          <a:xfrm>
            <a:off x="5106505" y="1842687"/>
            <a:ext cx="2218500" cy="595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Order Page</a:t>
            </a:r>
            <a:endParaRPr/>
          </a:p>
        </p:txBody>
      </p:sp>
      <p:pic>
        <p:nvPicPr>
          <p:cNvPr id="415" name="Google Shape;41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613" y="1017725"/>
            <a:ext cx="8510784" cy="382097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6" name="Google Shape;41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6362" y="4108424"/>
            <a:ext cx="2431275" cy="8944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Backend</a:t>
            </a:r>
            <a:endParaRPr/>
          </a:p>
        </p:txBody>
      </p:sp>
      <p:sp>
        <p:nvSpPr>
          <p:cNvPr id="422" name="Google Shape;422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Schema for each box is stored in MongoDB.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HTTP requests to create interactions between box, web app</a:t>
            </a:r>
            <a:r>
              <a:rPr lang="en"/>
              <a:t>, and database.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Basic requests include: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AddBox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DeleteBox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GiveOrder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GetOrder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GetStatus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BoxStatus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LockBox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BoxStatusEmbedded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QRCode and Email implementation is done in the backend automatically.</a:t>
            </a:r>
            <a:endParaRPr/>
          </a:p>
        </p:txBody>
      </p:sp>
      <p:pic>
        <p:nvPicPr>
          <p:cNvPr id="423" name="Google Shape;423;p51"/>
          <p:cNvPicPr preferRelativeResize="0"/>
          <p:nvPr/>
        </p:nvPicPr>
        <p:blipFill rotWithShape="1">
          <a:blip r:embed="rId3">
            <a:alphaModFix/>
          </a:blip>
          <a:srcRect b="4525" l="0" r="4662" t="0"/>
          <a:stretch/>
        </p:blipFill>
        <p:spPr>
          <a:xfrm>
            <a:off x="8064654" y="0"/>
            <a:ext cx="1079351" cy="1441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2388" y="2072513"/>
            <a:ext cx="2238375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813" y="3380275"/>
            <a:ext cx="1512450" cy="15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Solution</a:t>
            </a:r>
            <a:endParaRPr/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311700" y="1159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700"/>
              <a:t>The HotBox</a:t>
            </a:r>
            <a:r>
              <a:rPr lang="en" sz="1700"/>
              <a:t> houses foods stored in different materials, and keeps the contents warm and secure in a insulated locked electrical heating box.  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20357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700"/>
              <a:t>The Hotbox sends out a notification to the customer, alerting them when their food is ready for pick up. 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20357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700"/>
              <a:t>The HotBox scans in customer codes for order validation to increase the security of the box. 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125" y="3427625"/>
            <a:ext cx="1417775" cy="14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3100" y="3427625"/>
            <a:ext cx="1417775" cy="14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6">
            <a:alphaModFix/>
          </a:blip>
          <a:srcRect b="63079" l="29211" r="40054" t="10268"/>
          <a:stretch/>
        </p:blipFill>
        <p:spPr>
          <a:xfrm>
            <a:off x="8111202" y="2"/>
            <a:ext cx="1032802" cy="119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2"/>
          <p:cNvSpPr txBox="1"/>
          <p:nvPr>
            <p:ph type="title"/>
          </p:nvPr>
        </p:nvSpPr>
        <p:spPr>
          <a:xfrm>
            <a:off x="3085500" y="2800350"/>
            <a:ext cx="340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D6C35"/>
                </a:solidFill>
              </a:rPr>
              <a:t>Postman Demo</a:t>
            </a:r>
            <a:endParaRPr sz="3400">
              <a:solidFill>
                <a:srgbClr val="FD6C3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220"/>
          </a:p>
        </p:txBody>
      </p:sp>
      <p:pic>
        <p:nvPicPr>
          <p:cNvPr id="430" name="Google Shape;43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275" y="228600"/>
            <a:ext cx="3833431" cy="234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Difficulties </a:t>
            </a:r>
            <a:endParaRPr/>
          </a:p>
        </p:txBody>
      </p:sp>
      <p:sp>
        <p:nvSpPr>
          <p:cNvPr id="436" name="Google Shape;436;p53"/>
          <p:cNvSpPr txBox="1"/>
          <p:nvPr>
            <p:ph idx="1" type="body"/>
          </p:nvPr>
        </p:nvSpPr>
        <p:spPr>
          <a:xfrm>
            <a:off x="2998125" y="1152475"/>
            <a:ext cx="596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Scheduling and Meeting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Work hours made it difficult to set meeting times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Lack of </a:t>
            </a:r>
            <a:r>
              <a:rPr lang="en"/>
              <a:t>in person</a:t>
            </a:r>
            <a:r>
              <a:rPr lang="en"/>
              <a:t> meetings made it hard to test embedded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 limitations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Lost a month of development time due to summer semester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Part shipping time was not ideal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Multiple parts received did not work and had to be reordered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Multiple parts did not work as we intended to use them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Food sensor changed to WebApp lock box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Barcode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Generated barcodes not scanning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Swapped to QR Codes</a:t>
            </a:r>
            <a:endParaRPr/>
          </a:p>
        </p:txBody>
      </p:sp>
      <p:pic>
        <p:nvPicPr>
          <p:cNvPr id="437" name="Google Shape;43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000" y="3149600"/>
            <a:ext cx="1419275" cy="14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850" y="1152475"/>
            <a:ext cx="1881576" cy="16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2950" y="0"/>
            <a:ext cx="1041051" cy="1388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4"/>
          <p:cNvSpPr txBox="1"/>
          <p:nvPr>
            <p:ph type="title"/>
          </p:nvPr>
        </p:nvSpPr>
        <p:spPr>
          <a:xfrm>
            <a:off x="311700" y="318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Budget - $542.39</a:t>
            </a:r>
            <a:endParaRPr/>
          </a:p>
        </p:txBody>
      </p:sp>
      <p:graphicFrame>
        <p:nvGraphicFramePr>
          <p:cNvPr id="445" name="Google Shape;445;p54"/>
          <p:cNvGraphicFramePr/>
          <p:nvPr/>
        </p:nvGraphicFramePr>
        <p:xfrm>
          <a:off x="197250" y="8370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{31BE3D46-2D93-4AD4-BC4E-1E106AE69971}</a:tableStyleId>
              </a:tblPr>
              <a:tblGrid>
                <a:gridCol w="1169050"/>
                <a:gridCol w="766500"/>
                <a:gridCol w="3950675"/>
                <a:gridCol w="2748850"/>
              </a:tblGrid>
              <a:tr h="30535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Parts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Quantity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Regular Cost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Shipping and Handling 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Lock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2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18.89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Barcode Scanner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46.12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</a:t>
                      </a:r>
                      <a:r>
                        <a:rPr lang="en" sz="900"/>
                        <a:t>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Relay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$7.99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LCD Display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2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10.43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Wifi Module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3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24.97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Transformer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2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34.88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MEGA 2560 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33.76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Heating Bed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20.99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24v to 5 converter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$10.09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46" name="Google Shape;44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5800" y="0"/>
            <a:ext cx="538199" cy="74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5"/>
          <p:cNvSpPr txBox="1"/>
          <p:nvPr>
            <p:ph type="title"/>
          </p:nvPr>
        </p:nvSpPr>
        <p:spPr>
          <a:xfrm>
            <a:off x="311700" y="318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Budget</a:t>
            </a:r>
            <a:r>
              <a:rPr lang="en"/>
              <a:t> - $542.39</a:t>
            </a:r>
            <a:r>
              <a:rPr lang="en"/>
              <a:t>(cont)</a:t>
            </a:r>
            <a:endParaRPr/>
          </a:p>
        </p:txBody>
      </p:sp>
      <p:graphicFrame>
        <p:nvGraphicFramePr>
          <p:cNvPr id="452" name="Google Shape;452;p55"/>
          <p:cNvGraphicFramePr/>
          <p:nvPr/>
        </p:nvGraphicFramePr>
        <p:xfrm>
          <a:off x="197250" y="8370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{31BE3D46-2D93-4AD4-BC4E-1E106AE69971}</a:tableStyleId>
              </a:tblPr>
              <a:tblGrid>
                <a:gridCol w="1169050"/>
                <a:gridCol w="766500"/>
                <a:gridCol w="3950675"/>
                <a:gridCol w="2748850"/>
              </a:tblGrid>
              <a:tr h="30535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Parts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Quantity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Regular Cost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Shipping and Handling 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Temperature sensor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9.57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24 to 12 converter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10.63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Allied Electronics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Uart converter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13.33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Plexiglass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13”x5”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9.99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Foil Insulation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12.19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Pack of Pin Headers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3.99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Infrared</a:t>
                      </a:r>
                      <a:r>
                        <a:rPr b="1" lang="en" sz="900"/>
                        <a:t> thermometer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18.89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Logic Level Shifter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15.68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Heavy Duty Plug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12.99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53" name="Google Shape;45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5800" y="0"/>
            <a:ext cx="538199" cy="74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6"/>
          <p:cNvSpPr txBox="1"/>
          <p:nvPr>
            <p:ph type="title"/>
          </p:nvPr>
        </p:nvSpPr>
        <p:spPr>
          <a:xfrm>
            <a:off x="311700" y="318650"/>
            <a:ext cx="8520600" cy="4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Budget</a:t>
            </a:r>
            <a:r>
              <a:rPr lang="en"/>
              <a:t> - $542.39</a:t>
            </a:r>
            <a:r>
              <a:rPr lang="en"/>
              <a:t>(cont)</a:t>
            </a:r>
            <a:endParaRPr/>
          </a:p>
        </p:txBody>
      </p:sp>
      <p:graphicFrame>
        <p:nvGraphicFramePr>
          <p:cNvPr id="459" name="Google Shape;459;p56"/>
          <p:cNvGraphicFramePr/>
          <p:nvPr/>
        </p:nvGraphicFramePr>
        <p:xfrm>
          <a:off x="197225" y="7474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{31BE3D46-2D93-4AD4-BC4E-1E106AE69971}</a:tableStyleId>
              </a:tblPr>
              <a:tblGrid>
                <a:gridCol w="1169050"/>
                <a:gridCol w="766500"/>
                <a:gridCol w="3950675"/>
                <a:gridCol w="2748850"/>
              </a:tblGrid>
              <a:tr h="30535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Parts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Quantity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Regular Cost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Shipping and Handling 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TTL UART to usb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7.99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Transformer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2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35.99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Allied Electronics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DC power jack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4.50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Pack of breadboard jumper wires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13.34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400 Grit sandpaper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4.99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bought at Autozone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40 Grit sandpaper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$5.19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bought at Autozone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Fiberwood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¼</a:t>
                      </a:r>
                      <a:r>
                        <a:rPr b="1" lang="en" sz="900"/>
                        <a:t> log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$8.02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bought at Home Depot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Paint, paint tape, screws, caulk, wood, glue, handle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 of each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69.83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bought at Home Depot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JCLPCB  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2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</a:t>
                      </a:r>
                      <a:r>
                        <a:rPr lang="en" sz="900"/>
                        <a:t>63.15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$4.35 shipped by JCLPCB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60" name="Google Shape;46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5800" y="0"/>
            <a:ext cx="538199" cy="74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7"/>
          <p:cNvSpPr txBox="1"/>
          <p:nvPr>
            <p:ph type="title"/>
          </p:nvPr>
        </p:nvSpPr>
        <p:spPr>
          <a:xfrm>
            <a:off x="3461250" y="2285400"/>
            <a:ext cx="222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/>
              <a:t>Questions?</a:t>
            </a:r>
            <a:endParaRPr sz="322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and Objectives</a:t>
            </a:r>
            <a:endParaRPr/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Effectively keep product warm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Send notifications alerting when food is ready to be picked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Safe to use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 friendly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Responsive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Database Storage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Secure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Order Validation</a:t>
            </a: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6957225" y="0"/>
            <a:ext cx="2186774" cy="218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/>
          </a:blip>
          <a:srcRect b="63079" l="29211" r="40054" t="10268"/>
          <a:stretch/>
        </p:blipFill>
        <p:spPr>
          <a:xfrm>
            <a:off x="8111202" y="3949352"/>
            <a:ext cx="1032802" cy="119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Specifications and Requirements</a:t>
            </a:r>
            <a:endParaRPr/>
          </a:p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311700" y="1152475"/>
            <a:ext cx="7069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Box size must be large enough to accommodate different fast foods. </a:t>
            </a:r>
            <a:r>
              <a:rPr b="1" lang="en"/>
              <a:t>(Minimum size : </a:t>
            </a:r>
            <a:r>
              <a:rPr b="1" lang="en"/>
              <a:t>10" x 10" x 10”)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Ability to set temperature and vary temperature as needed within a </a:t>
            </a:r>
            <a:r>
              <a:rPr b="1" lang="en"/>
              <a:t>range of 110°F and 140°F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Box must support different materials such as cardboard and plastic inside the box while idle and heating.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Box must securely lock order when placed inside the box. Must only unlock when correct barcode is scanned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Able to be power </a:t>
            </a:r>
            <a:r>
              <a:rPr lang="en"/>
              <a:t>multiple different voltages</a:t>
            </a:r>
            <a:r>
              <a:rPr lang="en"/>
              <a:t> by a </a:t>
            </a:r>
            <a:r>
              <a:rPr lang="en"/>
              <a:t>single</a:t>
            </a:r>
            <a:r>
              <a:rPr lang="en"/>
              <a:t> 120VAC wall line</a:t>
            </a: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6957225" y="0"/>
            <a:ext cx="2186774" cy="218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3525" y="3670625"/>
            <a:ext cx="1060476" cy="147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6957225" y="0"/>
            <a:ext cx="2186774" cy="218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Objectives</a:t>
            </a:r>
            <a:endParaRPr/>
          </a:p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311700" y="1159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Communication between MCU and WebApp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LCD displays box and order number for </a:t>
            </a:r>
            <a:r>
              <a:rPr lang="en"/>
              <a:t>customer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app must know the status of the boxes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Software must be able to control the </a:t>
            </a:r>
            <a:r>
              <a:rPr lang="en"/>
              <a:t>temperature</a:t>
            </a:r>
            <a:r>
              <a:rPr lang="en"/>
              <a:t> of the boxes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Database containing box orders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Software must generate barcode for a created order</a:t>
            </a:r>
            <a:endParaRPr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2950" y="3755450"/>
            <a:ext cx="1041051" cy="1388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 Diagram</a:t>
            </a: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3525" y="-12"/>
            <a:ext cx="1060476" cy="147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650" y="1017725"/>
            <a:ext cx="5356750" cy="401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title"/>
          </p:nvPr>
        </p:nvSpPr>
        <p:spPr>
          <a:xfrm>
            <a:off x="2910900" y="2285400"/>
            <a:ext cx="33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/>
              <a:t>Hardware Design</a:t>
            </a:r>
            <a:endParaRPr sz="322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